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9" r:id="rId3"/>
    <p:sldId id="277" r:id="rId4"/>
    <p:sldId id="263" r:id="rId5"/>
    <p:sldId id="276" r:id="rId6"/>
    <p:sldId id="271" r:id="rId7"/>
    <p:sldId id="275" r:id="rId8"/>
    <p:sldId id="266" r:id="rId9"/>
    <p:sldId id="260" r:id="rId10"/>
    <p:sldId id="268" r:id="rId11"/>
    <p:sldId id="261" r:id="rId12"/>
    <p:sldId id="262" r:id="rId13"/>
    <p:sldId id="278" r:id="rId14"/>
    <p:sldId id="272" r:id="rId15"/>
    <p:sldId id="273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000074"/>
    <a:srgbClr val="B27F0E"/>
    <a:srgbClr val="E8A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C61C-DD48-4C26-A446-B3D795E62DE4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0EBF-6E47-4407-86DC-78623D9D9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8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C61C-DD48-4C26-A446-B3D795E62DE4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0EBF-6E47-4407-86DC-78623D9D9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57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C61C-DD48-4C26-A446-B3D795E62DE4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0EBF-6E47-4407-86DC-78623D9D9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0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C61C-DD48-4C26-A446-B3D795E62DE4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0EBF-6E47-4407-86DC-78623D9D9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0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C61C-DD48-4C26-A446-B3D795E62DE4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0EBF-6E47-4407-86DC-78623D9D9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5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C61C-DD48-4C26-A446-B3D795E62DE4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0EBF-6E47-4407-86DC-78623D9D9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57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C61C-DD48-4C26-A446-B3D795E62DE4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0EBF-6E47-4407-86DC-78623D9D9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36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C61C-DD48-4C26-A446-B3D795E62DE4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0EBF-6E47-4407-86DC-78623D9D9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3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C61C-DD48-4C26-A446-B3D795E62DE4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0EBF-6E47-4407-86DC-78623D9D9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3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C61C-DD48-4C26-A446-B3D795E62DE4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0EBF-6E47-4407-86DC-78623D9D9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45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C61C-DD48-4C26-A446-B3D795E62DE4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0EBF-6E47-4407-86DC-78623D9D9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5C61C-DD48-4C26-A446-B3D795E62DE4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B0EBF-6E47-4407-86DC-78623D9D9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0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1570" y="0"/>
            <a:ext cx="9180430" cy="68580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955636" y="-18473"/>
            <a:ext cx="5560291" cy="6881091"/>
          </a:xfrm>
          <a:custGeom>
            <a:avLst/>
            <a:gdLst>
              <a:gd name="connsiteX0" fmla="*/ 5560291 w 5560291"/>
              <a:gd name="connsiteY0" fmla="*/ 36945 h 6945745"/>
              <a:gd name="connsiteX1" fmla="*/ 1283855 w 5560291"/>
              <a:gd name="connsiteY1" fmla="*/ 6945745 h 6945745"/>
              <a:gd name="connsiteX2" fmla="*/ 0 w 5560291"/>
              <a:gd name="connsiteY2" fmla="*/ 6945745 h 6945745"/>
              <a:gd name="connsiteX3" fmla="*/ 0 w 5560291"/>
              <a:gd name="connsiteY3" fmla="*/ 0 h 6945745"/>
              <a:gd name="connsiteX4" fmla="*/ 5560291 w 5560291"/>
              <a:gd name="connsiteY4" fmla="*/ 36945 h 6945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0291" h="6945745">
                <a:moveTo>
                  <a:pt x="5560291" y="36945"/>
                </a:moveTo>
                <a:lnTo>
                  <a:pt x="1283855" y="6945745"/>
                </a:lnTo>
                <a:lnTo>
                  <a:pt x="0" y="6945745"/>
                </a:lnTo>
                <a:lnTo>
                  <a:pt x="0" y="0"/>
                </a:lnTo>
                <a:lnTo>
                  <a:pt x="5560291" y="3694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2630" y="4290656"/>
            <a:ext cx="27526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Presented by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Terry Montrose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630" y="5372492"/>
            <a:ext cx="35770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Commander</a:t>
            </a:r>
          </a:p>
          <a:p>
            <a:r>
              <a:rPr lang="en-US" sz="3200" dirty="0" smtClean="0"/>
              <a:t>Col </a:t>
            </a:r>
            <a:r>
              <a:rPr lang="en-US" sz="3200" dirty="0" smtClean="0"/>
              <a:t>Stephen Snelson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72630" y="1617052"/>
            <a:ext cx="56573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Science, Technology, Engineering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Arts &amp; Mathematics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4082467" y="-18474"/>
            <a:ext cx="4849090" cy="6890328"/>
          </a:xfrm>
          <a:custGeom>
            <a:avLst/>
            <a:gdLst>
              <a:gd name="connsiteX0" fmla="*/ 4396509 w 5273963"/>
              <a:gd name="connsiteY0" fmla="*/ 0 h 6862618"/>
              <a:gd name="connsiteX1" fmla="*/ 0 w 5273963"/>
              <a:gd name="connsiteY1" fmla="*/ 6862618 h 6862618"/>
              <a:gd name="connsiteX2" fmla="*/ 997527 w 5273963"/>
              <a:gd name="connsiteY2" fmla="*/ 6862618 h 6862618"/>
              <a:gd name="connsiteX3" fmla="*/ 5273963 w 5273963"/>
              <a:gd name="connsiteY3" fmla="*/ 0 h 6862618"/>
              <a:gd name="connsiteX4" fmla="*/ 4396509 w 5273963"/>
              <a:gd name="connsiteY4" fmla="*/ 0 h 6862618"/>
              <a:gd name="connsiteX0" fmla="*/ 4313382 w 5190836"/>
              <a:gd name="connsiteY0" fmla="*/ 0 h 6862618"/>
              <a:gd name="connsiteX1" fmla="*/ 0 w 5190836"/>
              <a:gd name="connsiteY1" fmla="*/ 6862618 h 6862618"/>
              <a:gd name="connsiteX2" fmla="*/ 914400 w 5190836"/>
              <a:gd name="connsiteY2" fmla="*/ 6862618 h 6862618"/>
              <a:gd name="connsiteX3" fmla="*/ 5190836 w 5190836"/>
              <a:gd name="connsiteY3" fmla="*/ 0 h 6862618"/>
              <a:gd name="connsiteX4" fmla="*/ 4313382 w 5190836"/>
              <a:gd name="connsiteY4" fmla="*/ 0 h 6862618"/>
              <a:gd name="connsiteX0" fmla="*/ 4313382 w 4849090"/>
              <a:gd name="connsiteY0" fmla="*/ 9237 h 6871855"/>
              <a:gd name="connsiteX1" fmla="*/ 0 w 4849090"/>
              <a:gd name="connsiteY1" fmla="*/ 6871855 h 6871855"/>
              <a:gd name="connsiteX2" fmla="*/ 914400 w 4849090"/>
              <a:gd name="connsiteY2" fmla="*/ 6871855 h 6871855"/>
              <a:gd name="connsiteX3" fmla="*/ 4849090 w 4849090"/>
              <a:gd name="connsiteY3" fmla="*/ 0 h 6871855"/>
              <a:gd name="connsiteX4" fmla="*/ 4313382 w 4849090"/>
              <a:gd name="connsiteY4" fmla="*/ 9237 h 6871855"/>
              <a:gd name="connsiteX0" fmla="*/ 4313382 w 4849090"/>
              <a:gd name="connsiteY0" fmla="*/ 9237 h 6890328"/>
              <a:gd name="connsiteX1" fmla="*/ 0 w 4849090"/>
              <a:gd name="connsiteY1" fmla="*/ 6871855 h 6890328"/>
              <a:gd name="connsiteX2" fmla="*/ 535709 w 4849090"/>
              <a:gd name="connsiteY2" fmla="*/ 6890328 h 6890328"/>
              <a:gd name="connsiteX3" fmla="*/ 4849090 w 4849090"/>
              <a:gd name="connsiteY3" fmla="*/ 0 h 6890328"/>
              <a:gd name="connsiteX4" fmla="*/ 4313382 w 4849090"/>
              <a:gd name="connsiteY4" fmla="*/ 9237 h 689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9090" h="6890328">
                <a:moveTo>
                  <a:pt x="4313382" y="9237"/>
                </a:moveTo>
                <a:lnTo>
                  <a:pt x="0" y="6871855"/>
                </a:lnTo>
                <a:lnTo>
                  <a:pt x="535709" y="6890328"/>
                </a:lnTo>
                <a:lnTo>
                  <a:pt x="4849090" y="0"/>
                </a:lnTo>
                <a:lnTo>
                  <a:pt x="4313382" y="9237"/>
                </a:lnTo>
                <a:close/>
              </a:path>
            </a:pathLst>
          </a:custGeom>
          <a:solidFill>
            <a:srgbClr val="B27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39141" y="477666"/>
            <a:ext cx="7314823" cy="1200329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62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MacDill</a:t>
            </a:r>
            <a:r>
              <a:rPr lang="en-US" sz="7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STEAM</a:t>
            </a:r>
            <a:endParaRPr lang="en-US" sz="7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857" y="4153646"/>
            <a:ext cx="1675619" cy="16408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36" l="0" r="100000">
                        <a14:foregroundMark x1="5909" y1="57332" x2="47597" y2="91612"/>
                        <a14:foregroundMark x1="94545" y1="56275" x2="95909" y2="598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685" y="2392285"/>
            <a:ext cx="1644072" cy="16166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39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620000" y="5530237"/>
            <a:ext cx="4572000" cy="1297709"/>
          </a:xfrm>
          <a:prstGeom prst="rect">
            <a:avLst/>
          </a:prstGeom>
          <a:solidFill>
            <a:srgbClr val="08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3205" y="1422203"/>
            <a:ext cx="727825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Being </a:t>
            </a:r>
            <a:r>
              <a:rPr lang="en-US" sz="2400" b="1" dirty="0">
                <a:solidFill>
                  <a:schemeClr val="bg1"/>
                </a:solidFill>
              </a:rPr>
              <a:t>the world’s greatest Air Force is not a birthright; we have technical workforce challenges to </a:t>
            </a:r>
            <a:r>
              <a:rPr lang="en-US" sz="2400" b="1" dirty="0" smtClean="0">
                <a:solidFill>
                  <a:schemeClr val="bg1"/>
                </a:solidFill>
              </a:rPr>
              <a:t>overcome</a:t>
            </a:r>
          </a:p>
          <a:p>
            <a:pPr lvl="1">
              <a:spcBef>
                <a:spcPts val="600"/>
              </a:spcBef>
            </a:pPr>
            <a:r>
              <a:rPr lang="en-US" sz="2200" dirty="0" smtClean="0">
                <a:solidFill>
                  <a:schemeClr val="accent4"/>
                </a:solidFill>
              </a:rPr>
              <a:t>- Declining </a:t>
            </a:r>
            <a:r>
              <a:rPr lang="en-US" sz="2200" dirty="0">
                <a:solidFill>
                  <a:schemeClr val="accent4"/>
                </a:solidFill>
              </a:rPr>
              <a:t>“homegrown” talent from the U.S. </a:t>
            </a:r>
            <a:endParaRPr lang="en-US" sz="2200" dirty="0" smtClean="0">
              <a:solidFill>
                <a:schemeClr val="accent4"/>
              </a:solidFill>
            </a:endParaRPr>
          </a:p>
          <a:p>
            <a:pPr lvl="1"/>
            <a:r>
              <a:rPr lang="en-US" sz="2200" dirty="0" smtClean="0">
                <a:solidFill>
                  <a:schemeClr val="accent4"/>
                </a:solidFill>
              </a:rPr>
              <a:t>- Worldwide </a:t>
            </a:r>
            <a:r>
              <a:rPr lang="en-US" sz="2200" dirty="0">
                <a:solidFill>
                  <a:schemeClr val="accent4"/>
                </a:solidFill>
              </a:rPr>
              <a:t>competition for STEM talent </a:t>
            </a:r>
          </a:p>
          <a:p>
            <a:pPr lvl="1"/>
            <a:r>
              <a:rPr lang="en-US" sz="2200" dirty="0" smtClean="0">
                <a:solidFill>
                  <a:schemeClr val="accent4"/>
                </a:solidFill>
              </a:rPr>
              <a:t>- Aging </a:t>
            </a:r>
            <a:r>
              <a:rPr lang="en-US" sz="2200" dirty="0">
                <a:solidFill>
                  <a:schemeClr val="accent4"/>
                </a:solidFill>
              </a:rPr>
              <a:t>STEM workforce </a:t>
            </a:r>
          </a:p>
          <a:p>
            <a:pPr marL="342900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U.S</a:t>
            </a:r>
            <a:r>
              <a:rPr lang="en-US" sz="2400" dirty="0"/>
              <a:t>. 15-year olds rank 17th in reading, 30th in math, and 23rd in science worldwide </a:t>
            </a:r>
            <a:endParaRPr lang="en-US" sz="24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U.S</a:t>
            </a:r>
            <a:r>
              <a:rPr lang="en-US" sz="2400" dirty="0"/>
              <a:t>. is 27th in percent of first degrees in STEM vs. all degrees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40</a:t>
            </a:r>
            <a:r>
              <a:rPr lang="en-US" sz="2400" dirty="0"/>
              <a:t>% of Air Force STEM civilians are over 50 years old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Air Force has over 25K STEM-degreed Airmen working in STEM jobs </a:t>
            </a:r>
          </a:p>
          <a:p>
            <a:endParaRPr lang="en-US" sz="2200" dirty="0">
              <a:solidFill>
                <a:srgbClr val="000074"/>
              </a:solidFill>
            </a:endParaRP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489534"/>
            <a:ext cx="4572000" cy="561570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2192000" cy="1385455"/>
          </a:xfrm>
          <a:prstGeom prst="rect">
            <a:avLst/>
          </a:prstGeom>
          <a:solidFill>
            <a:srgbClr val="B27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17091" y="147881"/>
            <a:ext cx="6750567" cy="1200329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62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72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Challenge</a:t>
            </a:r>
            <a:endParaRPr lang="en-US" sz="7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0" y="5560291"/>
            <a:ext cx="4572000" cy="1297709"/>
          </a:xfrm>
          <a:prstGeom prst="rect">
            <a:avLst/>
          </a:prstGeom>
          <a:solidFill>
            <a:srgbClr val="08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93218" y="5627617"/>
            <a:ext cx="4225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Never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before in our history have we depended more heavily on the application of technology – to fly, fight and win…in air, space, and cyberspace </a:t>
            </a:r>
          </a:p>
        </p:txBody>
      </p:sp>
    </p:spTree>
    <p:extLst>
      <p:ext uri="{BB962C8B-B14F-4D97-AF65-F5344CB8AC3E}">
        <p14:creationId xmlns:p14="http://schemas.microsoft.com/office/powerpoint/2010/main" val="260244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1385455"/>
          </a:xfrm>
          <a:prstGeom prst="rect">
            <a:avLst/>
          </a:prstGeom>
          <a:solidFill>
            <a:srgbClr val="B27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19781" y="1449713"/>
            <a:ext cx="72926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Initiatives </a:t>
            </a:r>
            <a:r>
              <a:rPr lang="en-US" sz="2400" dirty="0"/>
              <a:t>focus on </a:t>
            </a:r>
            <a:r>
              <a:rPr lang="en-US" sz="2400" dirty="0" smtClean="0"/>
              <a:t>not only </a:t>
            </a:r>
            <a:r>
              <a:rPr lang="en-US" sz="2400" dirty="0"/>
              <a:t>recruiting but also addressing </a:t>
            </a:r>
            <a:r>
              <a:rPr lang="en-US" sz="2400" dirty="0" smtClean="0"/>
              <a:t>education needs in our communities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School Liaison Officer 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MacDill Education Advisory Council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STEAM Day, JROTC Day, ROTC Incentive Flights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**Flying Classrooms</a:t>
            </a:r>
          </a:p>
          <a:p>
            <a:endParaRPr lang="en-US" sz="2400" dirty="0"/>
          </a:p>
          <a:p>
            <a:r>
              <a:rPr lang="en-US" sz="2400" b="1" dirty="0" smtClean="0">
                <a:solidFill>
                  <a:schemeClr val="bg1"/>
                </a:solidFill>
              </a:rPr>
              <a:t>Partnering </a:t>
            </a:r>
            <a:r>
              <a:rPr lang="en-US" sz="2400" b="1" dirty="0">
                <a:solidFill>
                  <a:schemeClr val="bg1"/>
                </a:solidFill>
              </a:rPr>
              <a:t>with civic leaders and </a:t>
            </a:r>
            <a:r>
              <a:rPr lang="en-US" sz="2400" b="1" dirty="0" smtClean="0">
                <a:solidFill>
                  <a:schemeClr val="bg1"/>
                </a:solidFill>
              </a:rPr>
              <a:t>educators to </a:t>
            </a:r>
            <a:r>
              <a:rPr lang="en-US" sz="2400" b="1" dirty="0">
                <a:solidFill>
                  <a:schemeClr val="bg1"/>
                </a:solidFill>
              </a:rPr>
              <a:t>inform future initiatives.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dirty="0"/>
          </a:p>
          <a:p>
            <a:r>
              <a:rPr lang="en-US" sz="2400" dirty="0" smtClean="0"/>
              <a:t>Actively bolstering </a:t>
            </a:r>
            <a:r>
              <a:rPr lang="en-US" sz="2400" dirty="0"/>
              <a:t>its partnership </a:t>
            </a:r>
            <a:r>
              <a:rPr lang="en-US" sz="2400" dirty="0" smtClean="0"/>
              <a:t>Hillsborough County and other school districts while developing leadership initiatives </a:t>
            </a:r>
            <a:r>
              <a:rPr lang="en-US" sz="2400" dirty="0"/>
              <a:t>in the areas of Science, Technology, </a:t>
            </a:r>
            <a:r>
              <a:rPr lang="en-US" sz="2400" dirty="0" smtClean="0"/>
              <a:t>Engineering, Arts </a:t>
            </a:r>
            <a:r>
              <a:rPr lang="en-US" sz="2400" dirty="0"/>
              <a:t>and Math (STEAM).</a:t>
            </a: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572655"/>
            <a:ext cx="7638473" cy="812799"/>
          </a:xfrm>
          <a:prstGeom prst="rect">
            <a:avLst/>
          </a:prstGeom>
          <a:solidFill>
            <a:srgbClr val="B27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55779" y="185125"/>
            <a:ext cx="2425023" cy="1200329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62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en-US" sz="7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How</a:t>
            </a:r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98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2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380" y="3681453"/>
            <a:ext cx="6253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Flying </a:t>
            </a:r>
            <a:r>
              <a:rPr lang="en-US" sz="2400" b="1" dirty="0">
                <a:solidFill>
                  <a:schemeClr val="bg1"/>
                </a:solidFill>
              </a:rPr>
              <a:t>classrooms serve as an interactive entry point to the </a:t>
            </a:r>
            <a:r>
              <a:rPr lang="en-US" sz="2400" b="1" dirty="0" smtClean="0">
                <a:solidFill>
                  <a:schemeClr val="bg1"/>
                </a:solidFill>
              </a:rPr>
              <a:t>Air Force</a:t>
            </a:r>
            <a:r>
              <a:rPr lang="en-US" sz="2400" b="1" dirty="0">
                <a:solidFill>
                  <a:schemeClr val="bg1"/>
                </a:solidFill>
              </a:rPr>
              <a:t>, ultimately inspiring future generations of </a:t>
            </a:r>
            <a:r>
              <a:rPr lang="en-US" sz="2400" b="1" dirty="0" smtClean="0">
                <a:solidFill>
                  <a:schemeClr val="bg1"/>
                </a:solidFill>
              </a:rPr>
              <a:t>aviators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1781" y="1260909"/>
            <a:ext cx="5440219" cy="561152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2192000" cy="1385455"/>
          </a:xfrm>
          <a:prstGeom prst="rect">
            <a:avLst/>
          </a:prstGeom>
          <a:solidFill>
            <a:srgbClr val="B27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08868" y="60524"/>
            <a:ext cx="8415061" cy="1200329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62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en-US" sz="7200" b="1" dirty="0" smtClean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Flying </a:t>
            </a:r>
            <a:r>
              <a:rPr lang="en-US" sz="7200" dirty="0" smtClean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Classrooms</a:t>
            </a:r>
            <a:endParaRPr lang="en-US" sz="7200" dirty="0">
              <a:solidFill>
                <a:schemeClr val="bg1"/>
              </a:solidFill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381" y="1563958"/>
            <a:ext cx="62530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Allows us to </a:t>
            </a:r>
            <a:r>
              <a:rPr lang="en-US" sz="2400" dirty="0"/>
              <a:t>leverage </a:t>
            </a:r>
            <a:r>
              <a:rPr lang="en-US" sz="2400" dirty="0" smtClean="0"/>
              <a:t>local training missions</a:t>
            </a:r>
            <a:r>
              <a:rPr lang="en-US" sz="2400" dirty="0"/>
              <a:t>, transforming them into </a:t>
            </a:r>
            <a:r>
              <a:rPr lang="en-US" sz="2400" dirty="0" smtClean="0"/>
              <a:t>flying classrooms </a:t>
            </a:r>
            <a:r>
              <a:rPr lang="en-US" sz="2400" dirty="0"/>
              <a:t>for </a:t>
            </a:r>
            <a:r>
              <a:rPr lang="en-US" sz="2400" dirty="0" smtClean="0"/>
              <a:t>students to </a:t>
            </a:r>
            <a:r>
              <a:rPr lang="en-US" sz="2400" dirty="0"/>
              <a:t>address the increasing need for science, </a:t>
            </a:r>
            <a:r>
              <a:rPr lang="en-US" sz="2400" dirty="0" smtClean="0"/>
              <a:t>technology, engineering </a:t>
            </a:r>
            <a:r>
              <a:rPr lang="en-US" sz="2400" dirty="0"/>
              <a:t>and </a:t>
            </a:r>
            <a:r>
              <a:rPr lang="en-US" sz="2400" dirty="0" smtClean="0"/>
              <a:t> mathematics </a:t>
            </a:r>
            <a:r>
              <a:rPr lang="en-US" sz="2400" dirty="0"/>
              <a:t>professionals in the Air Force.</a:t>
            </a:r>
            <a:endParaRPr lang="en-US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751781" y="5799916"/>
            <a:ext cx="5440219" cy="1058084"/>
          </a:xfrm>
          <a:prstGeom prst="rect">
            <a:avLst/>
          </a:prstGeom>
          <a:solidFill>
            <a:srgbClr val="080808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70718" y="5867291"/>
            <a:ext cx="5199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SMSgt Kirk Hayes addresses University of Miami</a:t>
            </a:r>
          </a:p>
          <a:p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tudents aboard a C-17 during a 3 hour flight to MacDill’s Steam Day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380" y="5128627"/>
            <a:ext cx="6253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  <a:r>
              <a:rPr lang="en-US" sz="2400" dirty="0" smtClean="0"/>
              <a:t>ontinue </a:t>
            </a:r>
            <a:r>
              <a:rPr lang="en-US" sz="2400" dirty="0"/>
              <a:t>to partner </a:t>
            </a:r>
            <a:r>
              <a:rPr lang="en-US" sz="2400" dirty="0" smtClean="0"/>
              <a:t>with civic </a:t>
            </a:r>
            <a:r>
              <a:rPr lang="en-US" sz="2400" dirty="0"/>
              <a:t>leaders to help </a:t>
            </a:r>
            <a:r>
              <a:rPr lang="en-US" sz="2400" dirty="0" smtClean="0"/>
              <a:t>bolster participation </a:t>
            </a:r>
            <a:r>
              <a:rPr lang="en-US" sz="2400" dirty="0"/>
              <a:t>and </a:t>
            </a:r>
            <a:r>
              <a:rPr lang="en-US" sz="2400" dirty="0" smtClean="0"/>
              <a:t>leadership involvement </a:t>
            </a:r>
            <a:r>
              <a:rPr lang="en-US" sz="2400" dirty="0"/>
              <a:t>in STEAM.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3811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1385455"/>
          </a:xfrm>
          <a:prstGeom prst="rect">
            <a:avLst/>
          </a:prstGeom>
          <a:solidFill>
            <a:srgbClr val="B27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08868" y="60524"/>
            <a:ext cx="8415061" cy="1200329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62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en-US" sz="7200" b="1" dirty="0" smtClean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Flying </a:t>
            </a:r>
            <a:r>
              <a:rPr lang="en-US" sz="7200" dirty="0" smtClean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Classrooms</a:t>
            </a:r>
            <a:endParaRPr lang="en-US" sz="7200" dirty="0">
              <a:solidFill>
                <a:schemeClr val="bg1"/>
              </a:solidFill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53096" y="1799466"/>
            <a:ext cx="4904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NO PROBLEM!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Push the EASY BUTTON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512" y="2960281"/>
            <a:ext cx="49414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r>
              <a:rPr lang="en-US" sz="2400" dirty="0" smtClean="0"/>
              <a:t>Results </a:t>
            </a:r>
            <a:r>
              <a:rPr lang="en-US" sz="2400" dirty="0"/>
              <a:t>wont be seen for years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You commander has different priorities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You are already either undermanned or under experienced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6327" y="1799466"/>
            <a:ext cx="5671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Remember This??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Flying Classrooms are even less of a priority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19598" y="3124397"/>
            <a:ext cx="49299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Who is responsible for JROTC/CAP/ROTC travel?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Hint: </a:t>
            </a:r>
            <a:r>
              <a:rPr lang="en-US" sz="2400" dirty="0" smtClean="0"/>
              <a:t>Not </a:t>
            </a:r>
            <a:r>
              <a:rPr lang="en-US" sz="2400" dirty="0" smtClean="0"/>
              <a:t>PA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Work OG/ local school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Simply find a guest speaker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Involve aircrew…work w/OG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Remember the goal is to “</a:t>
            </a:r>
            <a:r>
              <a:rPr lang="en-US" sz="2400" dirty="0" smtClean="0">
                <a:solidFill>
                  <a:schemeClr val="bg1"/>
                </a:solidFill>
              </a:rPr>
              <a:t>inspire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598" y="3909227"/>
            <a:ext cx="2373800" cy="23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4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1385455"/>
          </a:xfrm>
          <a:prstGeom prst="rect">
            <a:avLst/>
          </a:prstGeom>
          <a:solidFill>
            <a:srgbClr val="B27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26683" y="60524"/>
            <a:ext cx="6545383" cy="1200329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62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en-US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Helpful </a:t>
            </a:r>
            <a:r>
              <a:rPr lang="en-US" sz="72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HINTS</a:t>
            </a:r>
            <a:endParaRPr lang="en-US" sz="7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836" y="1508542"/>
            <a:ext cx="93287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400" dirty="0"/>
          </a:p>
          <a:p>
            <a:r>
              <a:rPr lang="en-US" sz="2400" dirty="0" smtClean="0"/>
              <a:t>Logistics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Exhibits should </a:t>
            </a:r>
            <a:r>
              <a:rPr lang="en-US" sz="2400" dirty="0"/>
              <a:t>be targeted between an </a:t>
            </a:r>
            <a:r>
              <a:rPr lang="en-US" sz="2400" dirty="0" smtClean="0"/>
              <a:t>10th &amp; 11th grade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Exhibits </a:t>
            </a:r>
            <a:r>
              <a:rPr lang="en-US" sz="2400" dirty="0"/>
              <a:t>should have </a:t>
            </a:r>
            <a:r>
              <a:rPr lang="en-US" sz="2400" dirty="0" smtClean="0"/>
              <a:t>activities </a:t>
            </a:r>
            <a:r>
              <a:rPr lang="en-US" sz="2400" dirty="0"/>
              <a:t>that can be adapted to </a:t>
            </a:r>
            <a:r>
              <a:rPr lang="en-US" sz="2400" dirty="0" smtClean="0"/>
              <a:t>several ages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B</a:t>
            </a:r>
            <a:r>
              <a:rPr lang="en-US" sz="2400" dirty="0" smtClean="0"/>
              <a:t>e </a:t>
            </a:r>
            <a:r>
              <a:rPr lang="en-US" sz="2400" dirty="0"/>
              <a:t>careful in the use of too many technical </a:t>
            </a:r>
            <a:r>
              <a:rPr lang="en-US" sz="2400" dirty="0" smtClean="0"/>
              <a:t>words</a:t>
            </a:r>
          </a:p>
          <a:p>
            <a:pPr marL="800100" lvl="1" indent="-342900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</a:rPr>
              <a:t>Develop a </a:t>
            </a:r>
            <a:r>
              <a:rPr lang="en-US" sz="2400" b="1" dirty="0" smtClean="0">
                <a:solidFill>
                  <a:schemeClr val="bg1"/>
                </a:solidFill>
              </a:rPr>
              <a:t>“Take Home” message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Give t</a:t>
            </a:r>
            <a:r>
              <a:rPr lang="en-US" sz="2400" dirty="0" smtClean="0"/>
              <a:t>hem something </a:t>
            </a:r>
            <a:r>
              <a:rPr lang="en-US" sz="2400" dirty="0"/>
              <a:t>to t</a:t>
            </a:r>
            <a:r>
              <a:rPr lang="en-US" sz="2400" dirty="0" smtClean="0"/>
              <a:t>ouch</a:t>
            </a:r>
          </a:p>
          <a:p>
            <a:pPr marL="800100" lvl="1" indent="-342900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</a:rPr>
              <a:t>Don’t f</a:t>
            </a:r>
            <a:r>
              <a:rPr lang="en-US" sz="2400" b="1" dirty="0" smtClean="0">
                <a:solidFill>
                  <a:schemeClr val="bg1"/>
                </a:solidFill>
              </a:rPr>
              <a:t>orget passersby who </a:t>
            </a:r>
            <a:r>
              <a:rPr lang="en-US" sz="2400" b="1" dirty="0">
                <a:solidFill>
                  <a:schemeClr val="bg1"/>
                </a:solidFill>
              </a:rPr>
              <a:t>m</a:t>
            </a:r>
            <a:r>
              <a:rPr lang="en-US" sz="2400" b="1" dirty="0" smtClean="0">
                <a:solidFill>
                  <a:schemeClr val="bg1"/>
                </a:solidFill>
              </a:rPr>
              <a:t>ay </a:t>
            </a:r>
            <a:r>
              <a:rPr lang="en-US" sz="2400" b="1" dirty="0">
                <a:solidFill>
                  <a:schemeClr val="bg1"/>
                </a:solidFill>
              </a:rPr>
              <a:t>be i</a:t>
            </a:r>
            <a:r>
              <a:rPr lang="en-US" sz="2400" b="1" dirty="0" smtClean="0">
                <a:solidFill>
                  <a:schemeClr val="bg1"/>
                </a:solidFill>
              </a:rPr>
              <a:t>nterested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Keep y</a:t>
            </a:r>
            <a:r>
              <a:rPr lang="en-US" sz="2400" dirty="0" smtClean="0"/>
              <a:t>our </a:t>
            </a:r>
            <a:r>
              <a:rPr lang="en-US" sz="2400" dirty="0"/>
              <a:t>p</a:t>
            </a:r>
            <a:r>
              <a:rPr lang="en-US" sz="2400" dirty="0" smtClean="0"/>
              <a:t>resentation </a:t>
            </a:r>
            <a:r>
              <a:rPr lang="en-US" sz="2400" dirty="0"/>
              <a:t>a</a:t>
            </a:r>
            <a:r>
              <a:rPr lang="en-US" sz="2400" dirty="0" smtClean="0"/>
              <a:t>ctive </a:t>
            </a:r>
            <a:r>
              <a:rPr lang="en-US" sz="2400" dirty="0"/>
              <a:t>b</a:t>
            </a:r>
            <a:r>
              <a:rPr lang="en-US" sz="2400" dirty="0" smtClean="0"/>
              <a:t>y </a:t>
            </a:r>
            <a:r>
              <a:rPr lang="en-US" sz="2400" dirty="0"/>
              <a:t>a</a:t>
            </a:r>
            <a:r>
              <a:rPr lang="en-US" sz="2400" dirty="0" smtClean="0"/>
              <a:t>sking </a:t>
            </a:r>
            <a:r>
              <a:rPr lang="en-US" sz="2400" dirty="0"/>
              <a:t>q</a:t>
            </a:r>
            <a:r>
              <a:rPr lang="en-US" sz="2400" dirty="0" smtClean="0"/>
              <a:t>uestions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High and l</a:t>
            </a:r>
            <a:r>
              <a:rPr lang="en-US" sz="2400" dirty="0" smtClean="0"/>
              <a:t>ow </a:t>
            </a:r>
            <a:r>
              <a:rPr lang="en-US" sz="2400" dirty="0"/>
              <a:t>t</a:t>
            </a:r>
            <a:r>
              <a:rPr lang="en-US" sz="2400" dirty="0" smtClean="0"/>
              <a:t>ech </a:t>
            </a:r>
            <a:r>
              <a:rPr lang="en-US" sz="2400" dirty="0"/>
              <a:t>a</a:t>
            </a:r>
            <a:r>
              <a:rPr lang="en-US" sz="2400" dirty="0" smtClean="0"/>
              <a:t>ctivities</a:t>
            </a:r>
          </a:p>
          <a:p>
            <a:pPr marL="800100" lvl="1" indent="-342900">
              <a:buFontTx/>
              <a:buChar char="-"/>
            </a:pPr>
            <a:endParaRPr lang="en-US" sz="2400" dirty="0"/>
          </a:p>
          <a:p>
            <a:pPr lvl="1"/>
            <a:r>
              <a:rPr lang="en-US" sz="2400" i="1" dirty="0">
                <a:solidFill>
                  <a:schemeClr val="bg1"/>
                </a:solidFill>
              </a:rPr>
              <a:t>People learn best by listening, seeing &amp; experiencing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5179" y="1508542"/>
            <a:ext cx="2772093" cy="17255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3231" y="3321176"/>
            <a:ext cx="2772093" cy="1758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5179" y="5200072"/>
            <a:ext cx="2780145" cy="15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1385455"/>
          </a:xfrm>
          <a:prstGeom prst="rect">
            <a:avLst/>
          </a:prstGeom>
          <a:solidFill>
            <a:srgbClr val="B27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59851" y="60524"/>
            <a:ext cx="5512215" cy="1200329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62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en-US" sz="72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Resources</a:t>
            </a:r>
            <a:endParaRPr lang="en-US" sz="7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095" y="1260853"/>
            <a:ext cx="49607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Money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Vicki </a:t>
            </a:r>
            <a:r>
              <a:rPr lang="en-US" sz="2400" dirty="0" err="1" smtClean="0">
                <a:solidFill>
                  <a:schemeClr val="bg1"/>
                </a:solidFill>
              </a:rPr>
              <a:t>Stoneking</a:t>
            </a:r>
            <a:r>
              <a:rPr lang="en-US" sz="2400" dirty="0" smtClean="0">
                <a:solidFill>
                  <a:schemeClr val="bg1"/>
                </a:solidFill>
              </a:rPr>
              <a:t>, AF STEM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Loren Proud, DoD STEM</a:t>
            </a:r>
          </a:p>
          <a:p>
            <a:pPr marL="1257300" lvl="2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Flexible Money - Plattsburg</a:t>
            </a:r>
          </a:p>
          <a:p>
            <a:pPr marL="800100" lvl="1" indent="-342900">
              <a:buFontTx/>
              <a:buChar char="-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Wright Patterson AF Research Lab</a:t>
            </a:r>
          </a:p>
          <a:p>
            <a:pPr marL="800100" lvl="1" indent="-342900">
              <a:buFontTx/>
              <a:buChar char="-"/>
            </a:pPr>
            <a:r>
              <a:rPr lang="en-US" sz="2400" dirty="0">
                <a:solidFill>
                  <a:schemeClr val="accent4"/>
                </a:solidFill>
              </a:rPr>
              <a:t>http://www.wpafb.af.mil/afrl/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AF </a:t>
            </a:r>
            <a:r>
              <a:rPr lang="en-US" sz="2400" dirty="0" err="1" smtClean="0">
                <a:solidFill>
                  <a:schemeClr val="bg1"/>
                </a:solidFill>
              </a:rPr>
              <a:t>SuperCar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Social Media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Snap Chat Filters, etc.</a:t>
            </a:r>
          </a:p>
          <a:p>
            <a:pPr marL="800100" lvl="1" indent="-342900">
              <a:buFontTx/>
              <a:buChar char="-"/>
            </a:pPr>
            <a:r>
              <a:rPr lang="en-US" sz="2400" dirty="0" err="1" smtClean="0">
                <a:solidFill>
                  <a:schemeClr val="bg1"/>
                </a:solidFill>
              </a:rPr>
              <a:t>Youtube</a:t>
            </a:r>
            <a:r>
              <a:rPr lang="en-US" sz="2400" dirty="0" smtClean="0">
                <a:solidFill>
                  <a:schemeClr val="bg1"/>
                </a:solidFill>
              </a:rPr>
              <a:t> Channel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Think outside the box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Take advantage of your base</a:t>
            </a:r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6915" y="1654233"/>
            <a:ext cx="5818474" cy="4962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6955" y="2970851"/>
            <a:ext cx="4074936" cy="3779519"/>
          </a:xfrm>
          <a:prstGeom prst="rect">
            <a:avLst/>
          </a:prstGeom>
          <a:effectLst>
            <a:outerShdw blurRad="50800" dist="114300" dir="120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375" y="4545403"/>
            <a:ext cx="1819625" cy="19784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60570" y="4176071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 Super Car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0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8292" y="2817091"/>
            <a:ext cx="50457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Keep Inspiring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9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85455"/>
          </a:xfrm>
          <a:prstGeom prst="rect">
            <a:avLst/>
          </a:prstGeom>
          <a:solidFill>
            <a:srgbClr val="B27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7443" y="92562"/>
            <a:ext cx="3775393" cy="1200329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62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STEAM</a:t>
            </a:r>
            <a:endParaRPr lang="en-US" sz="7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8125" y="2846845"/>
            <a:ext cx="6955750" cy="1200329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62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 started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6045" y="4047174"/>
            <a:ext cx="9878025" cy="769441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62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Necessity is the mother of invention</a:t>
            </a:r>
            <a:endParaRPr lang="en-US" sz="4400" b="1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56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85455"/>
          </a:xfrm>
          <a:prstGeom prst="rect">
            <a:avLst/>
          </a:prstGeom>
          <a:solidFill>
            <a:srgbClr val="B27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7443" y="92562"/>
            <a:ext cx="8765989" cy="1200329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62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STEAM </a:t>
            </a:r>
            <a:r>
              <a:rPr lang="en-US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should you, can you?</a:t>
            </a:r>
            <a:endParaRPr lang="en-US" sz="7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52835" y="1629767"/>
            <a:ext cx="603134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SHOULD IT BE A PRIORITY</a:t>
            </a:r>
          </a:p>
          <a:p>
            <a:pPr lvl="1"/>
            <a:r>
              <a:rPr lang="en-US" sz="2400" dirty="0" smtClean="0"/>
              <a:t>Can you make it a priority?</a:t>
            </a:r>
          </a:p>
          <a:p>
            <a:pPr marL="1257300" lvl="2" indent="-342900">
              <a:buFontTx/>
              <a:buChar char="-"/>
            </a:pPr>
            <a:r>
              <a:rPr lang="en-US" sz="2400" dirty="0" smtClean="0"/>
              <a:t>Results wont be seen for years</a:t>
            </a:r>
          </a:p>
          <a:p>
            <a:pPr marL="1257300" lvl="2" indent="-342900">
              <a:buFontTx/>
              <a:buChar char="-"/>
            </a:pPr>
            <a:r>
              <a:rPr lang="en-US" sz="2400" dirty="0" smtClean="0"/>
              <a:t>You commander has different priorities</a:t>
            </a:r>
          </a:p>
          <a:p>
            <a:pPr marL="1257300" lvl="2" indent="-342900">
              <a:buFontTx/>
              <a:buChar char="-"/>
            </a:pPr>
            <a:r>
              <a:rPr lang="en-US" sz="2400" dirty="0" smtClean="0"/>
              <a:t>You are already either undermanned or under experienced</a:t>
            </a:r>
          </a:p>
          <a:p>
            <a:pPr marL="1257300" lvl="2" indent="-342900">
              <a:buFontTx/>
              <a:buChar char="-"/>
            </a:pPr>
            <a:endParaRPr lang="en-US" sz="2400" dirty="0" smtClean="0"/>
          </a:p>
          <a:p>
            <a:pPr lvl="1"/>
            <a:r>
              <a:rPr lang="en-US" sz="2400" dirty="0" smtClean="0"/>
              <a:t>You have to make it easy and/or convenient</a:t>
            </a:r>
            <a:endParaRPr lang="en-US" sz="2400" dirty="0"/>
          </a:p>
          <a:p>
            <a:pPr marL="1257300" lvl="2" indent="-342900">
              <a:buFontTx/>
              <a:buChar char="-"/>
            </a:pPr>
            <a:r>
              <a:rPr lang="en-US" sz="2400" dirty="0" smtClean="0"/>
              <a:t>Steam Event</a:t>
            </a:r>
          </a:p>
          <a:p>
            <a:pPr marL="1714500" lvl="3" indent="-342900">
              <a:buFontTx/>
              <a:buChar char="-"/>
            </a:pPr>
            <a:r>
              <a:rPr lang="en-US" sz="2400" dirty="0" smtClean="0"/>
              <a:t>Combine all school events</a:t>
            </a:r>
          </a:p>
          <a:p>
            <a:pPr marL="1714500" lvl="3" indent="-342900">
              <a:buFontTx/>
              <a:buChar char="-"/>
            </a:pPr>
            <a:r>
              <a:rPr lang="en-US" sz="2400" dirty="0" smtClean="0"/>
              <a:t>Flying Classroom – leave it to OG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021" y="1754912"/>
            <a:ext cx="5721926" cy="464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7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85455"/>
          </a:xfrm>
          <a:prstGeom prst="rect">
            <a:avLst/>
          </a:prstGeom>
          <a:solidFill>
            <a:srgbClr val="B27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4197" y="1784185"/>
            <a:ext cx="585215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AFI 35-105</a:t>
            </a:r>
          </a:p>
          <a:p>
            <a:pPr>
              <a:spcAft>
                <a:spcPts val="600"/>
              </a:spcAft>
            </a:pPr>
            <a:r>
              <a:rPr lang="en-US" sz="2000" b="1" dirty="0" smtClean="0"/>
              <a:t>1.2</a:t>
            </a:r>
            <a:r>
              <a:rPr lang="en-US" sz="2000" b="1" dirty="0"/>
              <a:t>. Objectives of Community Engagement. 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dirty="0"/>
              <a:t>1.2.1. Increase public awareness and understanding of the armed forces and the mission, policies, and programs of the Air Force.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1.2.2. Support Air Force recruiting by </a:t>
            </a:r>
            <a:r>
              <a:rPr lang="en-US" sz="2000" b="1" i="1" dirty="0">
                <a:solidFill>
                  <a:schemeClr val="bg1"/>
                </a:solidFill>
              </a:rPr>
              <a:t>inspiring</a:t>
            </a:r>
            <a:r>
              <a:rPr lang="en-US" sz="2000" dirty="0"/>
              <a:t> patriotism and </a:t>
            </a:r>
            <a:r>
              <a:rPr lang="en-US" sz="2000" b="1" i="1" dirty="0">
                <a:solidFill>
                  <a:schemeClr val="bg1"/>
                </a:solidFill>
              </a:rPr>
              <a:t>encouraging</a:t>
            </a:r>
            <a:r>
              <a:rPr lang="en-US" sz="2000" dirty="0"/>
              <a:t> men and women to serve in the military.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1.2.3. Maintain a reputation as a good neighbor as well as a respected and professional organization charged with the responsibility of national security.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1.2.4. Preserve new and enduring overseas relationships with allies, coalition, and multi-national partners. 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05352" y="185126"/>
            <a:ext cx="10581295" cy="1200329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62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STEAM </a:t>
            </a:r>
            <a:r>
              <a:rPr lang="en-US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the obvious is not so obvious</a:t>
            </a:r>
            <a:endParaRPr lang="en-US" sz="7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32262" y="1609616"/>
            <a:ext cx="4721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Making </a:t>
            </a:r>
            <a:r>
              <a:rPr lang="en-US" sz="2800" b="1" dirty="0" smtClean="0">
                <a:solidFill>
                  <a:schemeClr val="bg1"/>
                </a:solidFill>
              </a:rPr>
              <a:t>STEAM</a:t>
            </a:r>
            <a:r>
              <a:rPr lang="en-US" sz="2800" dirty="0" smtClean="0">
                <a:solidFill>
                  <a:schemeClr val="bg1"/>
                </a:solidFill>
              </a:rPr>
              <a:t> fulfill a need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32262" y="2132836"/>
            <a:ext cx="51307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 smtClean="0"/>
              <a:t>How many JROTC/CAP/ROTC/high school tour request do you receive a year? (See 1.2.2)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Do you have a school on base?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Do you have a school council on base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AFRC mock deployment line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At-risk youth groups/Make A Wish, etc.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Insert your youth group here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32262" y="4795446"/>
            <a:ext cx="54133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Combine all of those request into a single STEAM event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Save valuable mission time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Event is now big enough for media…more impact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Your base will thank you/great bullets</a:t>
            </a:r>
          </a:p>
        </p:txBody>
      </p:sp>
    </p:spTree>
    <p:extLst>
      <p:ext uri="{BB962C8B-B14F-4D97-AF65-F5344CB8AC3E}">
        <p14:creationId xmlns:p14="http://schemas.microsoft.com/office/powerpoint/2010/main" val="380065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85455"/>
          </a:xfrm>
          <a:prstGeom prst="rect">
            <a:avLst/>
          </a:prstGeom>
          <a:solidFill>
            <a:srgbClr val="B27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7443" y="92562"/>
            <a:ext cx="7109639" cy="1200329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62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MacDill</a:t>
            </a:r>
            <a:r>
              <a:rPr lang="en-US" sz="7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STEAM</a:t>
            </a:r>
            <a:endParaRPr lang="en-US" sz="7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13234" y="1560213"/>
            <a:ext cx="483061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Largest STEAM event in the Air Force and Florida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1300 Students, 6 -12 grade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29 different schools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Ohio and Georgia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42 exhibitors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72 Volunteers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9 Different </a:t>
            </a:r>
            <a:r>
              <a:rPr lang="en-US" sz="2400" dirty="0" smtClean="0"/>
              <a:t>Committees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Designed </a:t>
            </a:r>
            <a:r>
              <a:rPr lang="en-US" sz="2400" dirty="0"/>
              <a:t>to expose </a:t>
            </a:r>
            <a:r>
              <a:rPr lang="en-US" sz="2400" dirty="0" smtClean="0"/>
              <a:t>students </a:t>
            </a:r>
            <a:r>
              <a:rPr lang="en-US" sz="2400" dirty="0"/>
              <a:t>to skills needed to keep America "the world’s engine of scientific </a:t>
            </a:r>
            <a:r>
              <a:rPr lang="en-US" sz="2400" dirty="0" smtClean="0"/>
              <a:t>discovery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385453"/>
            <a:ext cx="6299200" cy="547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5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85455"/>
          </a:xfrm>
          <a:prstGeom prst="rect">
            <a:avLst/>
          </a:prstGeom>
          <a:solidFill>
            <a:srgbClr val="B27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7443" y="92562"/>
            <a:ext cx="9440982" cy="1200329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62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Steam </a:t>
            </a:r>
            <a:r>
              <a:rPr lang="en-US" sz="7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Contributors</a:t>
            </a:r>
            <a:endParaRPr lang="en-US" sz="7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411" y="1478017"/>
            <a:ext cx="319588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Busch Gardens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Tampa Bay Rays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Tampa Bay Lightning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USF (Space Program)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 smtClean="0">
                <a:solidFill>
                  <a:schemeClr val="bg1"/>
                </a:solidFill>
              </a:rPr>
              <a:t>Military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USSOCOM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JCSE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SOFWorx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 smtClean="0">
                <a:solidFill>
                  <a:schemeClr val="bg1"/>
                </a:solidFill>
              </a:rPr>
              <a:t>Local Schools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Lennard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Robinson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75585" y="3995477"/>
            <a:ext cx="2872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Meteorology</a:t>
            </a:r>
          </a:p>
          <a:p>
            <a:r>
              <a:rPr lang="en-US" sz="2400" dirty="0" smtClean="0"/>
              <a:t>Para Commandos</a:t>
            </a:r>
          </a:p>
          <a:p>
            <a:r>
              <a:rPr lang="en-US" sz="2400" dirty="0" smtClean="0"/>
              <a:t>FAB Flight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575584" y="5876068"/>
            <a:ext cx="2872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Monroe</a:t>
            </a:r>
          </a:p>
          <a:p>
            <a:r>
              <a:rPr lang="en-US" sz="2400" dirty="0" smtClean="0"/>
              <a:t>+7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771" y="2065717"/>
            <a:ext cx="6208754" cy="414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4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85455"/>
          </a:xfrm>
          <a:prstGeom prst="rect">
            <a:avLst/>
          </a:prstGeom>
          <a:solidFill>
            <a:srgbClr val="B27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7443" y="92562"/>
            <a:ext cx="5365571" cy="1200329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62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Steam </a:t>
            </a:r>
            <a:r>
              <a:rPr lang="en-US" sz="7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MAP</a:t>
            </a:r>
            <a:endParaRPr lang="en-US" sz="7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34061" y="4341250"/>
            <a:ext cx="1153579" cy="2177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2294" y="2290245"/>
            <a:ext cx="10147410" cy="431987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49880" y="2247835"/>
            <a:ext cx="8408419" cy="1283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6200000">
            <a:off x="723635" y="5460279"/>
            <a:ext cx="597318" cy="288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16200000">
            <a:off x="10871045" y="5195438"/>
            <a:ext cx="597318" cy="288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16200000">
            <a:off x="788685" y="3345552"/>
            <a:ext cx="597318" cy="1696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800801" y="3316497"/>
            <a:ext cx="573085" cy="22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Restroom</a:t>
            </a:r>
            <a:endParaRPr lang="en-US" sz="1050" dirty="0"/>
          </a:p>
        </p:txBody>
      </p:sp>
      <p:sp>
        <p:nvSpPr>
          <p:cNvPr id="19" name="Rectangle 18"/>
          <p:cNvSpPr/>
          <p:nvPr/>
        </p:nvSpPr>
        <p:spPr>
          <a:xfrm rot="16200000">
            <a:off x="10841878" y="2683721"/>
            <a:ext cx="597318" cy="1696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10766855" y="2584635"/>
            <a:ext cx="747363" cy="22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DV Lounge</a:t>
            </a:r>
            <a:endParaRPr lang="en-US" sz="105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739050" y="5456294"/>
            <a:ext cx="573085" cy="22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Entrance</a:t>
            </a:r>
            <a:endParaRPr lang="en-US" sz="105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10881341" y="5201433"/>
            <a:ext cx="573085" cy="22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Entrance</a:t>
            </a:r>
            <a:endParaRPr lang="en-US" sz="1050" dirty="0"/>
          </a:p>
        </p:txBody>
      </p:sp>
      <p:sp>
        <p:nvSpPr>
          <p:cNvPr id="23" name="Rectangle 22"/>
          <p:cNvSpPr/>
          <p:nvPr/>
        </p:nvSpPr>
        <p:spPr>
          <a:xfrm>
            <a:off x="3524037" y="5337043"/>
            <a:ext cx="238013" cy="5430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 smtClean="0"/>
              <a:t>Medical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6812337" y="2939866"/>
            <a:ext cx="177851" cy="6215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660800" y="3725906"/>
            <a:ext cx="177851" cy="5630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710186" y="5270288"/>
            <a:ext cx="177851" cy="4963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389760" y="2994766"/>
            <a:ext cx="177851" cy="55611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239932" y="5280790"/>
            <a:ext cx="177851" cy="50391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6200000">
            <a:off x="5021525" y="3182268"/>
            <a:ext cx="449866" cy="19291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258495" y="6191827"/>
            <a:ext cx="606606" cy="16700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590127" y="6191826"/>
            <a:ext cx="606606" cy="1670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1911573">
            <a:off x="1921430" y="2730191"/>
            <a:ext cx="355703" cy="7013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EOD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 rot="19566687">
            <a:off x="9736666" y="2736636"/>
            <a:ext cx="355703" cy="64232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BIO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4949366" y="3121227"/>
            <a:ext cx="5730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Rigger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74640" y="6176757"/>
            <a:ext cx="662002" cy="1971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SOFWERX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840243" y="1508904"/>
            <a:ext cx="355703" cy="8503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KC135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 rot="5400000">
            <a:off x="9403503" y="1809492"/>
            <a:ext cx="307927" cy="8102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800" dirty="0"/>
          </a:p>
        </p:txBody>
      </p:sp>
      <p:sp>
        <p:nvSpPr>
          <p:cNvPr id="39" name="TextBox 38"/>
          <p:cNvSpPr txBox="1"/>
          <p:nvPr/>
        </p:nvSpPr>
        <p:spPr>
          <a:xfrm>
            <a:off x="9285271" y="2026956"/>
            <a:ext cx="662002" cy="322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Marine Patrol</a:t>
            </a:r>
            <a:endParaRPr lang="en-US" sz="1050" dirty="0"/>
          </a:p>
        </p:txBody>
      </p:sp>
      <p:sp>
        <p:nvSpPr>
          <p:cNvPr id="40" name="Rectangle 39"/>
          <p:cNvSpPr/>
          <p:nvPr/>
        </p:nvSpPr>
        <p:spPr>
          <a:xfrm>
            <a:off x="2705907" y="1662220"/>
            <a:ext cx="355703" cy="7013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800" dirty="0"/>
          </a:p>
        </p:txBody>
      </p:sp>
      <p:sp>
        <p:nvSpPr>
          <p:cNvPr id="41" name="TextBox 40"/>
          <p:cNvSpPr txBox="1"/>
          <p:nvPr/>
        </p:nvSpPr>
        <p:spPr>
          <a:xfrm rot="16200000">
            <a:off x="2536102" y="1847133"/>
            <a:ext cx="573085" cy="22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Crash Fire</a:t>
            </a:r>
            <a:endParaRPr lang="en-US" sz="1050" dirty="0"/>
          </a:p>
        </p:txBody>
      </p:sp>
      <p:sp>
        <p:nvSpPr>
          <p:cNvPr id="42" name="Rectangle 41"/>
          <p:cNvSpPr/>
          <p:nvPr/>
        </p:nvSpPr>
        <p:spPr>
          <a:xfrm rot="5400000">
            <a:off x="4107812" y="1345351"/>
            <a:ext cx="307927" cy="8102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800" dirty="0"/>
          </a:p>
        </p:txBody>
      </p:sp>
      <p:sp>
        <p:nvSpPr>
          <p:cNvPr id="43" name="TextBox 42"/>
          <p:cNvSpPr txBox="1"/>
          <p:nvPr/>
        </p:nvSpPr>
        <p:spPr>
          <a:xfrm>
            <a:off x="3857496" y="1540086"/>
            <a:ext cx="820134" cy="322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JCSE Deuce</a:t>
            </a:r>
          </a:p>
          <a:p>
            <a:pPr algn="ctr"/>
            <a:r>
              <a:rPr lang="en-US" sz="1050" dirty="0" smtClean="0"/>
              <a:t>HMMMVVEE</a:t>
            </a:r>
            <a:endParaRPr lang="en-US" sz="1050" dirty="0"/>
          </a:p>
        </p:txBody>
      </p:sp>
      <p:sp>
        <p:nvSpPr>
          <p:cNvPr id="44" name="Rectangle 43"/>
          <p:cNvSpPr/>
          <p:nvPr/>
        </p:nvSpPr>
        <p:spPr>
          <a:xfrm>
            <a:off x="1617251" y="6219719"/>
            <a:ext cx="157396" cy="25161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340598" y="6224886"/>
            <a:ext cx="157396" cy="25161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0691602" y="5215791"/>
            <a:ext cx="113423" cy="4183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 rot="10800000">
            <a:off x="1412094" y="4643205"/>
            <a:ext cx="441654" cy="14083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000" dirty="0" smtClean="0"/>
              <a:t> lunch Serving area</a:t>
            </a:r>
          </a:p>
          <a:p>
            <a:r>
              <a:rPr lang="en-US" sz="1000" dirty="0" smtClean="0"/>
              <a:t>Kids will bring their own lunch</a:t>
            </a:r>
            <a:endParaRPr lang="en-US" sz="1000" dirty="0"/>
          </a:p>
        </p:txBody>
      </p:sp>
      <p:sp>
        <p:nvSpPr>
          <p:cNvPr id="53" name="Rectangle 52"/>
          <p:cNvSpPr/>
          <p:nvPr/>
        </p:nvSpPr>
        <p:spPr>
          <a:xfrm rot="5400000">
            <a:off x="8095605" y="1288944"/>
            <a:ext cx="307927" cy="8102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800" dirty="0"/>
          </a:p>
        </p:txBody>
      </p:sp>
      <p:sp>
        <p:nvSpPr>
          <p:cNvPr id="54" name="TextBox 53"/>
          <p:cNvSpPr txBox="1"/>
          <p:nvPr/>
        </p:nvSpPr>
        <p:spPr>
          <a:xfrm>
            <a:off x="7843993" y="1472291"/>
            <a:ext cx="820134" cy="19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U.S. marines</a:t>
            </a:r>
            <a:endParaRPr lang="en-US" sz="1050" dirty="0"/>
          </a:p>
        </p:txBody>
      </p:sp>
      <p:sp>
        <p:nvSpPr>
          <p:cNvPr id="55" name="TextBox 54"/>
          <p:cNvSpPr txBox="1"/>
          <p:nvPr/>
        </p:nvSpPr>
        <p:spPr>
          <a:xfrm rot="16200000">
            <a:off x="3210197" y="4628723"/>
            <a:ext cx="861264" cy="2462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Bush Garden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 rot="16200000">
            <a:off x="3322206" y="3112062"/>
            <a:ext cx="597861" cy="2462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Ver Sol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 rot="16200000">
            <a:off x="3519373" y="3772580"/>
            <a:ext cx="543740" cy="2462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Library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 rot="16200000">
            <a:off x="4859102" y="5289276"/>
            <a:ext cx="728971" cy="2484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veterinarian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0690168" y="5729801"/>
            <a:ext cx="113423" cy="4183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0244820" y="6257900"/>
            <a:ext cx="504930" cy="8139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0281405" y="5043412"/>
            <a:ext cx="504930" cy="8139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 rot="16200000">
            <a:off x="10054037" y="5574251"/>
            <a:ext cx="672714" cy="22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SOCOM </a:t>
            </a:r>
            <a:r>
              <a:rPr lang="en-US" sz="1050" dirty="0" err="1" smtClean="0"/>
              <a:t>Acq</a:t>
            </a:r>
            <a:endParaRPr lang="en-US" sz="1050" dirty="0"/>
          </a:p>
        </p:txBody>
      </p:sp>
      <p:sp>
        <p:nvSpPr>
          <p:cNvPr id="64" name="TextBox 63"/>
          <p:cNvSpPr txBox="1"/>
          <p:nvPr/>
        </p:nvSpPr>
        <p:spPr>
          <a:xfrm>
            <a:off x="4995312" y="6178441"/>
            <a:ext cx="859531" cy="246221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Meteorology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350320" y="1856652"/>
            <a:ext cx="157396" cy="25161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897758" y="1869995"/>
            <a:ext cx="157396" cy="25161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0635564" y="4521359"/>
            <a:ext cx="157396" cy="25161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0858355" y="4521358"/>
            <a:ext cx="157396" cy="25161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8599848" y="6188072"/>
            <a:ext cx="662002" cy="19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SOFWERX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582375" y="6521239"/>
            <a:ext cx="941662" cy="1777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2697478" y="6497582"/>
            <a:ext cx="8825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Fab Flight</a:t>
            </a:r>
            <a:endParaRPr lang="en-US" sz="1050" dirty="0"/>
          </a:p>
        </p:txBody>
      </p:sp>
      <p:sp>
        <p:nvSpPr>
          <p:cNvPr id="72" name="Rectangle 71"/>
          <p:cNvSpPr/>
          <p:nvPr/>
        </p:nvSpPr>
        <p:spPr>
          <a:xfrm rot="5400000">
            <a:off x="5001687" y="4625922"/>
            <a:ext cx="467937" cy="15522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 rot="16200000">
            <a:off x="4980036" y="4510395"/>
            <a:ext cx="528281" cy="2462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Dental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255071" y="2020438"/>
            <a:ext cx="64349" cy="1182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255071" y="1826430"/>
            <a:ext cx="64349" cy="1182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 rot="16200000">
            <a:off x="746877" y="1724773"/>
            <a:ext cx="721240" cy="22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Porta </a:t>
            </a:r>
            <a:r>
              <a:rPr lang="en-US" sz="1050" dirty="0" err="1" smtClean="0"/>
              <a:t>potties</a:t>
            </a:r>
            <a:endParaRPr lang="en-US" sz="1050" dirty="0"/>
          </a:p>
        </p:txBody>
      </p:sp>
      <p:sp>
        <p:nvSpPr>
          <p:cNvPr id="78" name="Rectangle 77"/>
          <p:cNvSpPr/>
          <p:nvPr/>
        </p:nvSpPr>
        <p:spPr>
          <a:xfrm>
            <a:off x="2297008" y="1486866"/>
            <a:ext cx="355703" cy="7013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800" dirty="0"/>
          </a:p>
        </p:txBody>
      </p:sp>
      <p:sp>
        <p:nvSpPr>
          <p:cNvPr id="79" name="TextBox 78"/>
          <p:cNvSpPr txBox="1"/>
          <p:nvPr/>
        </p:nvSpPr>
        <p:spPr>
          <a:xfrm rot="16200000">
            <a:off x="2033126" y="1696402"/>
            <a:ext cx="8084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Ambulance</a:t>
            </a:r>
            <a:endParaRPr lang="en-US" sz="1050" dirty="0"/>
          </a:p>
        </p:txBody>
      </p:sp>
      <p:sp>
        <p:nvSpPr>
          <p:cNvPr id="80" name="Rectangle 79"/>
          <p:cNvSpPr/>
          <p:nvPr/>
        </p:nvSpPr>
        <p:spPr>
          <a:xfrm>
            <a:off x="8408138" y="3638329"/>
            <a:ext cx="179204" cy="7812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3884970" y="6170382"/>
            <a:ext cx="724162" cy="24622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Fab Flight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3" name="5-Point Star 82"/>
          <p:cNvSpPr/>
          <p:nvPr/>
        </p:nvSpPr>
        <p:spPr>
          <a:xfrm>
            <a:off x="10473661" y="5605006"/>
            <a:ext cx="141163" cy="122202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5-Point Star 84"/>
          <p:cNvSpPr/>
          <p:nvPr/>
        </p:nvSpPr>
        <p:spPr>
          <a:xfrm>
            <a:off x="1142272" y="2581560"/>
            <a:ext cx="141163" cy="122202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86192" y="5341300"/>
            <a:ext cx="177851" cy="42322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5-Point Star 88"/>
          <p:cNvSpPr/>
          <p:nvPr/>
        </p:nvSpPr>
        <p:spPr>
          <a:xfrm>
            <a:off x="7273722" y="5529171"/>
            <a:ext cx="141163" cy="122202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 rot="16200000">
            <a:off x="6564068" y="5457013"/>
            <a:ext cx="469453" cy="220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Monroe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 rot="16200000">
            <a:off x="6821786" y="5464697"/>
            <a:ext cx="519236" cy="220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Robinson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 rot="16200000">
            <a:off x="8101689" y="5465492"/>
            <a:ext cx="440828" cy="220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Randall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8242209" y="4605307"/>
            <a:ext cx="177851" cy="58449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 rot="16200000">
            <a:off x="8092609" y="4850197"/>
            <a:ext cx="459496" cy="220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Stewart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670326" y="4571419"/>
            <a:ext cx="177851" cy="42322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6968558" y="4575675"/>
            <a:ext cx="177851" cy="42322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 rot="16200000">
            <a:off x="6601384" y="4693759"/>
            <a:ext cx="295212" cy="220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TBT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 rot="16200000">
            <a:off x="6890186" y="4714672"/>
            <a:ext cx="295212" cy="220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TBT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 rot="16200000">
            <a:off x="6091420" y="5399464"/>
            <a:ext cx="615068" cy="3864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Modeling/</a:t>
            </a:r>
          </a:p>
          <a:p>
            <a:r>
              <a:rPr lang="en-US" sz="1050" dirty="0" smtClean="0"/>
              <a:t>Simulation</a:t>
            </a:r>
            <a:endParaRPr lang="en-US" sz="1050" dirty="0"/>
          </a:p>
        </p:txBody>
      </p:sp>
      <p:sp>
        <p:nvSpPr>
          <p:cNvPr id="103" name="TextBox 102"/>
          <p:cNvSpPr txBox="1"/>
          <p:nvPr/>
        </p:nvSpPr>
        <p:spPr>
          <a:xfrm rot="16200000">
            <a:off x="6413639" y="3861670"/>
            <a:ext cx="6880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Jefferson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 rot="16200000">
            <a:off x="6141448" y="3943230"/>
            <a:ext cx="536660" cy="227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Maritime</a:t>
            </a:r>
            <a:endParaRPr lang="en-US" sz="1050" dirty="0"/>
          </a:p>
        </p:txBody>
      </p:sp>
      <p:sp>
        <p:nvSpPr>
          <p:cNvPr id="105" name="TextBox 104"/>
          <p:cNvSpPr txBox="1"/>
          <p:nvPr/>
        </p:nvSpPr>
        <p:spPr>
          <a:xfrm rot="16200000">
            <a:off x="8226762" y="3228743"/>
            <a:ext cx="474431" cy="220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Lennard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 rot="16200000">
            <a:off x="7902722" y="3163331"/>
            <a:ext cx="509279" cy="372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Robotics</a:t>
            </a:r>
          </a:p>
          <a:p>
            <a:r>
              <a:rPr lang="en-US" sz="1050" dirty="0" smtClean="0"/>
              <a:t>Go Kart</a:t>
            </a:r>
          </a:p>
        </p:txBody>
      </p:sp>
      <p:sp>
        <p:nvSpPr>
          <p:cNvPr id="107" name="TextBox 106"/>
          <p:cNvSpPr txBox="1"/>
          <p:nvPr/>
        </p:nvSpPr>
        <p:spPr>
          <a:xfrm rot="16200000">
            <a:off x="8465729" y="3123253"/>
            <a:ext cx="662362" cy="372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Trebuchet</a:t>
            </a:r>
          </a:p>
          <a:p>
            <a:r>
              <a:rPr lang="en-US" sz="1050" dirty="0" smtClean="0"/>
              <a:t>Balsa Bridge</a:t>
            </a:r>
          </a:p>
        </p:txBody>
      </p:sp>
      <p:sp>
        <p:nvSpPr>
          <p:cNvPr id="108" name="Rectangle 107"/>
          <p:cNvSpPr/>
          <p:nvPr/>
        </p:nvSpPr>
        <p:spPr>
          <a:xfrm rot="10800000">
            <a:off x="4041998" y="1949631"/>
            <a:ext cx="540541" cy="1343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4137191" y="1918945"/>
            <a:ext cx="374084" cy="19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JCSE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0778182" y="2363608"/>
            <a:ext cx="177851" cy="4232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 rot="16200000">
            <a:off x="10660793" y="2463460"/>
            <a:ext cx="408469" cy="22082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solidFill>
                  <a:schemeClr val="bg1"/>
                </a:solidFill>
              </a:rPr>
              <a:t>Comm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12" name="5-Point Star 111"/>
          <p:cNvSpPr/>
          <p:nvPr/>
        </p:nvSpPr>
        <p:spPr>
          <a:xfrm>
            <a:off x="10547413" y="2468346"/>
            <a:ext cx="141163" cy="122202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6977426" y="3742562"/>
            <a:ext cx="177851" cy="5463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 rot="16200000">
            <a:off x="6782787" y="3971716"/>
            <a:ext cx="529192" cy="220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Jeff ROTC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 rot="16200000">
            <a:off x="7057055" y="3907327"/>
            <a:ext cx="405980" cy="227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Drone</a:t>
            </a:r>
            <a:endParaRPr lang="en-US" sz="1050" dirty="0"/>
          </a:p>
        </p:txBody>
      </p:sp>
      <p:sp>
        <p:nvSpPr>
          <p:cNvPr id="116" name="TextBox 115"/>
          <p:cNvSpPr txBox="1"/>
          <p:nvPr/>
        </p:nvSpPr>
        <p:spPr>
          <a:xfrm rot="16200000">
            <a:off x="6615271" y="3196721"/>
            <a:ext cx="567774" cy="220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solidFill>
                  <a:schemeClr val="bg1"/>
                </a:solidFill>
              </a:rPr>
              <a:t>MIddleton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 rot="16200000">
            <a:off x="6195147" y="3217654"/>
            <a:ext cx="440828" cy="227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Robots</a:t>
            </a:r>
            <a:endParaRPr lang="en-US" sz="1050" dirty="0"/>
          </a:p>
        </p:txBody>
      </p:sp>
      <p:sp>
        <p:nvSpPr>
          <p:cNvPr id="118" name="TextBox 117"/>
          <p:cNvSpPr txBox="1"/>
          <p:nvPr/>
        </p:nvSpPr>
        <p:spPr>
          <a:xfrm rot="16200000">
            <a:off x="5979487" y="4651228"/>
            <a:ext cx="8675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Architecture</a:t>
            </a:r>
            <a:endParaRPr lang="en-US" sz="1050" dirty="0"/>
          </a:p>
        </p:txBody>
      </p:sp>
      <p:sp>
        <p:nvSpPr>
          <p:cNvPr id="119" name="TextBox 118"/>
          <p:cNvSpPr txBox="1"/>
          <p:nvPr/>
        </p:nvSpPr>
        <p:spPr>
          <a:xfrm rot="16200000">
            <a:off x="8141129" y="4002853"/>
            <a:ext cx="681030" cy="220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Turner </a:t>
            </a:r>
            <a:r>
              <a:rPr lang="en-US" sz="1000" dirty="0" err="1" smtClean="0">
                <a:solidFill>
                  <a:schemeClr val="bg1"/>
                </a:solidFill>
              </a:rPr>
              <a:t>Bartel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 rot="16200000">
            <a:off x="7920164" y="4030804"/>
            <a:ext cx="646182" cy="227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Engineering</a:t>
            </a:r>
            <a:endParaRPr lang="en-US" sz="1050" dirty="0"/>
          </a:p>
        </p:txBody>
      </p:sp>
      <p:sp>
        <p:nvSpPr>
          <p:cNvPr id="121" name="Rectangle 120"/>
          <p:cNvSpPr/>
          <p:nvPr/>
        </p:nvSpPr>
        <p:spPr>
          <a:xfrm>
            <a:off x="7659058" y="6237113"/>
            <a:ext cx="606606" cy="1670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7696749" y="6193656"/>
            <a:ext cx="541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USF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 rot="16200000">
            <a:off x="3080499" y="5584506"/>
            <a:ext cx="639960" cy="227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Microscope</a:t>
            </a:r>
            <a:endParaRPr lang="en-US" sz="1050" dirty="0"/>
          </a:p>
        </p:txBody>
      </p:sp>
      <p:sp>
        <p:nvSpPr>
          <p:cNvPr id="124" name="TextBox 123"/>
          <p:cNvSpPr txBox="1"/>
          <p:nvPr/>
        </p:nvSpPr>
        <p:spPr>
          <a:xfrm rot="16200000">
            <a:off x="3539262" y="5589750"/>
            <a:ext cx="627514" cy="227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Vein Finder</a:t>
            </a:r>
            <a:endParaRPr lang="en-US" sz="1050" dirty="0"/>
          </a:p>
        </p:txBody>
      </p:sp>
      <p:sp>
        <p:nvSpPr>
          <p:cNvPr id="125" name="TextBox 124"/>
          <p:cNvSpPr txBox="1"/>
          <p:nvPr/>
        </p:nvSpPr>
        <p:spPr>
          <a:xfrm rot="16200000">
            <a:off x="3018931" y="4705277"/>
            <a:ext cx="784330" cy="227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Animal Science</a:t>
            </a:r>
            <a:endParaRPr lang="en-US" sz="1050" dirty="0"/>
          </a:p>
        </p:txBody>
      </p:sp>
      <p:sp>
        <p:nvSpPr>
          <p:cNvPr id="126" name="TextBox 125"/>
          <p:cNvSpPr txBox="1"/>
          <p:nvPr/>
        </p:nvSpPr>
        <p:spPr>
          <a:xfrm rot="16200000">
            <a:off x="3524399" y="4707913"/>
            <a:ext cx="668584" cy="227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Screech Owl</a:t>
            </a:r>
            <a:endParaRPr lang="en-US" sz="1050" dirty="0"/>
          </a:p>
        </p:txBody>
      </p:sp>
      <p:sp>
        <p:nvSpPr>
          <p:cNvPr id="127" name="5-Point Star 126"/>
          <p:cNvSpPr/>
          <p:nvPr/>
        </p:nvSpPr>
        <p:spPr>
          <a:xfrm>
            <a:off x="3122360" y="5385338"/>
            <a:ext cx="141163" cy="122202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5-Point Star 127"/>
          <p:cNvSpPr/>
          <p:nvPr/>
        </p:nvSpPr>
        <p:spPr>
          <a:xfrm>
            <a:off x="4908162" y="4636035"/>
            <a:ext cx="141163" cy="122202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/>
          <p:cNvSpPr txBox="1"/>
          <p:nvPr/>
        </p:nvSpPr>
        <p:spPr>
          <a:xfrm rot="16200000">
            <a:off x="3718059" y="3829964"/>
            <a:ext cx="561551" cy="227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STEM Kits</a:t>
            </a:r>
            <a:endParaRPr lang="en-US" sz="1050" dirty="0"/>
          </a:p>
        </p:txBody>
      </p:sp>
      <p:sp>
        <p:nvSpPr>
          <p:cNvPr id="130" name="TextBox 129"/>
          <p:cNvSpPr txBox="1"/>
          <p:nvPr/>
        </p:nvSpPr>
        <p:spPr>
          <a:xfrm rot="16200000">
            <a:off x="3166071" y="3198321"/>
            <a:ext cx="447051" cy="227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Drones</a:t>
            </a:r>
            <a:endParaRPr lang="en-US" sz="1050" dirty="0"/>
          </a:p>
        </p:txBody>
      </p:sp>
      <p:sp>
        <p:nvSpPr>
          <p:cNvPr id="131" name="TextBox 130"/>
          <p:cNvSpPr txBox="1"/>
          <p:nvPr/>
        </p:nvSpPr>
        <p:spPr>
          <a:xfrm rot="16200000">
            <a:off x="4682018" y="5389032"/>
            <a:ext cx="634982" cy="227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Vet Science</a:t>
            </a:r>
            <a:endParaRPr lang="en-US" sz="1050" dirty="0"/>
          </a:p>
        </p:txBody>
      </p:sp>
      <p:sp>
        <p:nvSpPr>
          <p:cNvPr id="132" name="TextBox 131"/>
          <p:cNvSpPr txBox="1"/>
          <p:nvPr/>
        </p:nvSpPr>
        <p:spPr>
          <a:xfrm rot="16200000">
            <a:off x="1217685" y="2668303"/>
            <a:ext cx="698454" cy="372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Transmission</a:t>
            </a:r>
          </a:p>
          <a:p>
            <a:pPr algn="ctr"/>
            <a:r>
              <a:rPr lang="en-US" sz="1050" dirty="0" smtClean="0"/>
              <a:t>Science</a:t>
            </a:r>
            <a:endParaRPr lang="en-US" sz="1050" dirty="0"/>
          </a:p>
        </p:txBody>
      </p:sp>
      <p:sp>
        <p:nvSpPr>
          <p:cNvPr id="133" name="TextBox 132"/>
          <p:cNvSpPr txBox="1"/>
          <p:nvPr/>
        </p:nvSpPr>
        <p:spPr>
          <a:xfrm rot="16200000">
            <a:off x="5202573" y="4582133"/>
            <a:ext cx="552839" cy="227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/>
              <a:t>Omnicam</a:t>
            </a:r>
            <a:endParaRPr lang="en-US" sz="1050" dirty="0"/>
          </a:p>
        </p:txBody>
      </p:sp>
      <p:sp>
        <p:nvSpPr>
          <p:cNvPr id="134" name="TextBox 133"/>
          <p:cNvSpPr txBox="1"/>
          <p:nvPr/>
        </p:nvSpPr>
        <p:spPr>
          <a:xfrm rot="16200000">
            <a:off x="5166513" y="3247461"/>
            <a:ext cx="615068" cy="227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Parachutes</a:t>
            </a:r>
            <a:endParaRPr lang="en-US" sz="1050" dirty="0"/>
          </a:p>
        </p:txBody>
      </p:sp>
      <p:sp>
        <p:nvSpPr>
          <p:cNvPr id="135" name="TextBox 134"/>
          <p:cNvSpPr txBox="1"/>
          <p:nvPr/>
        </p:nvSpPr>
        <p:spPr>
          <a:xfrm>
            <a:off x="4312268" y="2569889"/>
            <a:ext cx="3248975" cy="286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**No drone flights outside of hangar</a:t>
            </a:r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 rot="16200000">
            <a:off x="4991126" y="3779741"/>
            <a:ext cx="503650" cy="2208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IPE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 rot="16200000">
            <a:off x="10524291" y="3712809"/>
            <a:ext cx="679406" cy="22082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Information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 rot="16200000">
            <a:off x="10305956" y="3739021"/>
            <a:ext cx="698454" cy="227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Public Affairs</a:t>
            </a:r>
            <a:endParaRPr lang="en-US" sz="1050" dirty="0"/>
          </a:p>
        </p:txBody>
      </p:sp>
      <p:sp>
        <p:nvSpPr>
          <p:cNvPr id="139" name="TextBox 138"/>
          <p:cNvSpPr txBox="1"/>
          <p:nvPr/>
        </p:nvSpPr>
        <p:spPr>
          <a:xfrm rot="16200000">
            <a:off x="3174744" y="3768497"/>
            <a:ext cx="543740" cy="2462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Library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 rot="16200000">
            <a:off x="5233303" y="4001499"/>
            <a:ext cx="474431" cy="227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/>
              <a:t>Mopp</a:t>
            </a:r>
            <a:r>
              <a:rPr lang="en-US" sz="1050" dirty="0" smtClean="0"/>
              <a:t> 4</a:t>
            </a:r>
            <a:endParaRPr lang="en-US" sz="1050" dirty="0"/>
          </a:p>
        </p:txBody>
      </p:sp>
      <p:sp>
        <p:nvSpPr>
          <p:cNvPr id="141" name="5-Point Star 140"/>
          <p:cNvSpPr/>
          <p:nvPr/>
        </p:nvSpPr>
        <p:spPr>
          <a:xfrm>
            <a:off x="5410751" y="5348168"/>
            <a:ext cx="141163" cy="122202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5-Point Star 141"/>
          <p:cNvSpPr/>
          <p:nvPr/>
        </p:nvSpPr>
        <p:spPr>
          <a:xfrm>
            <a:off x="3800804" y="3207446"/>
            <a:ext cx="141163" cy="122202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8558961" y="4574085"/>
            <a:ext cx="177851" cy="58449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 rot="16200000">
            <a:off x="8409361" y="4818975"/>
            <a:ext cx="459496" cy="220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Stewart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8582867" y="5271793"/>
            <a:ext cx="177851" cy="50391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 rot="16200000">
            <a:off x="8444624" y="5456495"/>
            <a:ext cx="440828" cy="220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Randall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6300227" y="6081097"/>
            <a:ext cx="891591" cy="40011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Lightning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Science of Ice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85455"/>
          </a:xfrm>
          <a:prstGeom prst="rect">
            <a:avLst/>
          </a:prstGeom>
          <a:solidFill>
            <a:srgbClr val="B27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68154" y="92562"/>
            <a:ext cx="5342873" cy="1200329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62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the </a:t>
            </a:r>
            <a:r>
              <a:rPr lang="en-US" sz="7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“A”</a:t>
            </a:r>
            <a:endParaRPr lang="en-US" sz="7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12" y="0"/>
            <a:ext cx="5534089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22952" y="1550976"/>
            <a:ext cx="6033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Everyone knows the popular STEM acronym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22952" y="2159654"/>
            <a:ext cx="63413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Having Air Force </a:t>
            </a:r>
            <a:r>
              <a:rPr lang="en-US" sz="2400" dirty="0" smtClean="0"/>
              <a:t>professional musicians </a:t>
            </a:r>
            <a:r>
              <a:rPr lang="en-US" sz="2400" dirty="0"/>
              <a:t>visit schools allows the Air Force to use the "A" in STEAM as access to provide an introduction and storytelling element to highlight other Air Force mission areas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22952" y="4179846"/>
            <a:ext cx="6267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arts are a great learning tool and can serve as an </a:t>
            </a:r>
            <a:r>
              <a:rPr lang="en-US" sz="2400" b="1" dirty="0">
                <a:solidFill>
                  <a:schemeClr val="bg1"/>
                </a:solidFill>
              </a:rPr>
              <a:t>on-ramp to STEM for underrepresented </a:t>
            </a:r>
            <a:r>
              <a:rPr lang="en-US" sz="2400" b="1" dirty="0" smtClean="0">
                <a:solidFill>
                  <a:schemeClr val="bg1"/>
                </a:solidFill>
              </a:rPr>
              <a:t>students</a:t>
            </a:r>
            <a:r>
              <a:rPr lang="en-US" sz="2400" dirty="0" smtClean="0"/>
              <a:t> or enhance existing education.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822952" y="5402895"/>
            <a:ext cx="6253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Engaging students’ strengths using art activities increases </a:t>
            </a:r>
            <a:r>
              <a:rPr lang="en-US" sz="2400" dirty="0" smtClean="0">
                <a:solidFill>
                  <a:schemeClr val="bg1"/>
                </a:solidFill>
              </a:rPr>
              <a:t>motivation, access to schools, </a:t>
            </a:r>
            <a:r>
              <a:rPr lang="en-US" sz="2400" dirty="0">
                <a:solidFill>
                  <a:schemeClr val="bg1"/>
                </a:solidFill>
              </a:rPr>
              <a:t>and the probability of STEM success</a:t>
            </a:r>
          </a:p>
        </p:txBody>
      </p:sp>
    </p:spTree>
    <p:extLst>
      <p:ext uri="{BB962C8B-B14F-4D97-AF65-F5344CB8AC3E}">
        <p14:creationId xmlns:p14="http://schemas.microsoft.com/office/powerpoint/2010/main" val="330176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1385455"/>
          </a:xfrm>
          <a:prstGeom prst="rect">
            <a:avLst/>
          </a:prstGeom>
          <a:solidFill>
            <a:srgbClr val="B27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02644"/>
            <a:ext cx="7468240" cy="6150543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0" y="1385454"/>
            <a:ext cx="7517331" cy="5005719"/>
          </a:xfrm>
          <a:custGeom>
            <a:avLst/>
            <a:gdLst>
              <a:gd name="connsiteX0" fmla="*/ 7623209 w 7623209"/>
              <a:gd name="connsiteY0" fmla="*/ 5698156 h 5698156"/>
              <a:gd name="connsiteX1" fmla="*/ 0 w 7623209"/>
              <a:gd name="connsiteY1" fmla="*/ 0 h 5698156"/>
              <a:gd name="connsiteX2" fmla="*/ 7613583 w 7623209"/>
              <a:gd name="connsiteY2" fmla="*/ 0 h 5698156"/>
              <a:gd name="connsiteX3" fmla="*/ 7623209 w 7623209"/>
              <a:gd name="connsiteY3" fmla="*/ 5698156 h 569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3209" h="5698156">
                <a:moveTo>
                  <a:pt x="7623209" y="5698156"/>
                </a:moveTo>
                <a:lnTo>
                  <a:pt x="0" y="0"/>
                </a:lnTo>
                <a:lnTo>
                  <a:pt x="7613583" y="0"/>
                </a:lnTo>
                <a:cubicBezTo>
                  <a:pt x="7616792" y="1899385"/>
                  <a:pt x="7620000" y="3798771"/>
                  <a:pt x="7623209" y="569815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58703" y="1532279"/>
            <a:ext cx="8950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Education is vital to recruiting and retaining </a:t>
            </a:r>
            <a:r>
              <a:rPr lang="en-US" sz="2400" dirty="0" smtClean="0"/>
              <a:t>America's future force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0073" y="2067293"/>
            <a:ext cx="9149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Interaction with Airmen in schools will help students </a:t>
            </a:r>
            <a:r>
              <a:rPr lang="en-US" sz="2400" dirty="0" smtClean="0"/>
              <a:t>and educators </a:t>
            </a:r>
            <a:r>
              <a:rPr lang="en-US" sz="2400" dirty="0"/>
              <a:t>gain insight into Air Force opportunities, which </a:t>
            </a:r>
            <a:r>
              <a:rPr lang="en-US" sz="2400" dirty="0" smtClean="0"/>
              <a:t>will help </a:t>
            </a:r>
            <a:r>
              <a:rPr lang="en-US" sz="2400" dirty="0"/>
              <a:t>recruit new </a:t>
            </a:r>
            <a:r>
              <a:rPr lang="en-US" sz="2400" dirty="0" smtClean="0"/>
              <a:t>Airmen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72655"/>
            <a:ext cx="7638473" cy="812799"/>
          </a:xfrm>
          <a:prstGeom prst="rect">
            <a:avLst/>
          </a:prstGeom>
          <a:solidFill>
            <a:srgbClr val="B27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17761" y="110937"/>
            <a:ext cx="6649897" cy="1200329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62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en-US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the </a:t>
            </a:r>
            <a:r>
              <a:rPr lang="en-US" sz="7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effort</a:t>
            </a:r>
            <a:endParaRPr lang="en-US" sz="7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1820" y="3968436"/>
            <a:ext cx="63258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rgbClr val="0000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“STEM </a:t>
            </a:r>
            <a:r>
              <a:rPr lang="en-US" sz="2000" i="1" dirty="0">
                <a:solidFill>
                  <a:srgbClr val="0000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skills are foundational to success as </a:t>
            </a:r>
            <a:r>
              <a:rPr lang="en-US" sz="2000" i="1" dirty="0" smtClean="0">
                <a:solidFill>
                  <a:srgbClr val="0000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Air Force and nation</a:t>
            </a:r>
            <a:r>
              <a:rPr lang="en-US" sz="2000" i="1" dirty="0">
                <a:solidFill>
                  <a:srgbClr val="0000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We want to partner </a:t>
            </a:r>
            <a:r>
              <a:rPr lang="en-US" sz="2000" i="1" dirty="0" smtClean="0">
                <a:solidFill>
                  <a:srgbClr val="0000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schools </a:t>
            </a:r>
            <a:r>
              <a:rPr lang="en-US" sz="2000" i="1" dirty="0">
                <a:solidFill>
                  <a:srgbClr val="0000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help students know that if </a:t>
            </a:r>
            <a:r>
              <a:rPr lang="en-US" sz="2000" i="1" dirty="0" smtClean="0">
                <a:solidFill>
                  <a:srgbClr val="0000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work </a:t>
            </a:r>
            <a:r>
              <a:rPr lang="en-US" sz="2000" i="1" dirty="0">
                <a:solidFill>
                  <a:srgbClr val="0000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hard, there is a place for them </a:t>
            </a:r>
            <a:r>
              <a:rPr lang="en-US" sz="2000" i="1" dirty="0" smtClean="0">
                <a:solidFill>
                  <a:srgbClr val="0000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our team</a:t>
            </a:r>
            <a:r>
              <a:rPr lang="en-US" sz="2000" i="1" dirty="0">
                <a:solidFill>
                  <a:srgbClr val="0000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Our talented and innovative musicians</a:t>
            </a:r>
          </a:p>
          <a:p>
            <a:pPr algn="r"/>
            <a:r>
              <a:rPr lang="en-US" sz="2000" i="1" dirty="0">
                <a:solidFill>
                  <a:srgbClr val="0000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memorable learning opportunities for</a:t>
            </a:r>
          </a:p>
          <a:p>
            <a:pPr algn="r"/>
            <a:r>
              <a:rPr lang="en-US" sz="2000" i="1" dirty="0">
                <a:solidFill>
                  <a:srgbClr val="0000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students, aiding local education efforts and</a:t>
            </a:r>
          </a:p>
          <a:p>
            <a:pPr algn="r"/>
            <a:r>
              <a:rPr lang="en-US" sz="2000" i="1" dirty="0">
                <a:solidFill>
                  <a:srgbClr val="0000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paving the way for future </a:t>
            </a:r>
            <a:r>
              <a:rPr lang="en-US" sz="2000" i="1" dirty="0" smtClean="0">
                <a:solidFill>
                  <a:srgbClr val="0000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interaction"</a:t>
            </a:r>
            <a:endParaRPr lang="en-US" sz="2000" i="1" dirty="0">
              <a:solidFill>
                <a:srgbClr val="0000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81420" y="6090474"/>
            <a:ext cx="3586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Gen Carlton D. Everhart II,</a:t>
            </a:r>
          </a:p>
          <a:p>
            <a:pPr algn="r"/>
            <a:r>
              <a:rPr lang="en-US" b="1" dirty="0"/>
              <a:t>Air Mobility Command Commander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17093" y="2971639"/>
            <a:ext cx="8950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You cannot mass produced highly skilled professionals at once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** </a:t>
            </a:r>
            <a:r>
              <a:rPr lang="en-US" sz="2400" dirty="0" smtClean="0"/>
              <a:t>See AFI 35-105 1.2.2</a:t>
            </a:r>
            <a:endParaRPr lang="en-US" sz="2400" dirty="0"/>
          </a:p>
          <a:p>
            <a:pPr algn="r"/>
            <a:endParaRPr lang="en-US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7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2274</TotalTime>
  <Words>1170</Words>
  <Application>Microsoft Office PowerPoint</Application>
  <PresentationFormat>Widescreen</PresentationFormat>
  <Paragraphs>233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Department of Defense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MONTROSE, TERRY L GS-12 USAF AMC 6 AMW/PA</dc:creator>
  <cp:lastModifiedBy>MARTINEZ, KRYSTIE L TSgt USAF AMC 6 AMW/PA</cp:lastModifiedBy>
  <cp:revision>72</cp:revision>
  <dcterms:created xsi:type="dcterms:W3CDTF">2018-03-27T18:48:14Z</dcterms:created>
  <dcterms:modified xsi:type="dcterms:W3CDTF">2018-11-20T19:26:00Z</dcterms:modified>
</cp:coreProperties>
</file>